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59" r:id="rId3"/>
    <p:sldId id="261" r:id="rId4"/>
    <p:sldId id="268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58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8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6" d="100"/>
          <a:sy n="46" d="100"/>
        </p:scale>
        <p:origin x="-2040" y="-5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7" y="273056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.pn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3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9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14.pn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1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14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69.png"/><Relationship Id="rId4" Type="http://schemas.openxmlformats.org/officeDocument/2006/relationships/image" Target="../media/image64.png"/><Relationship Id="rId9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14.pn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14.pn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6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14.png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6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82.jpeg"/><Relationship Id="rId7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8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14.png"/><Relationship Id="rId4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8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2.jpeg"/><Relationship Id="rId7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14.png"/><Relationship Id="rId7" Type="http://schemas.openxmlformats.org/officeDocument/2006/relationships/image" Target="../media/image93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10" Type="http://schemas.openxmlformats.org/officeDocument/2006/relationships/image" Target="../media/image100.png"/><Relationship Id="rId4" Type="http://schemas.openxmlformats.org/officeDocument/2006/relationships/image" Target="../media/image88.png"/><Relationship Id="rId9" Type="http://schemas.openxmlformats.org/officeDocument/2006/relationships/image" Target="../media/image9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88.png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7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gif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0.jpeg"/><Relationship Id="rId7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260648"/>
            <a:ext cx="80648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Comic Sans MS" pitchFamily="66" charset="0"/>
              </a:rPr>
              <a:t>Муниципальное автономное учреждение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Comic Sans MS" pitchFamily="66" charset="0"/>
              </a:rPr>
              <a:t>дошкольного образования города Ялуторовска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Comic Sans MS" pitchFamily="66" charset="0"/>
              </a:rPr>
              <a:t> «Детский сад №8»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1412776"/>
            <a:ext cx="66967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mic Sans MS" pitchFamily="66" charset="0"/>
              </a:rPr>
              <a:t>Исследовательская работа</a:t>
            </a:r>
          </a:p>
          <a:p>
            <a:pPr algn="ctr"/>
            <a:r>
              <a:rPr lang="ru-RU" sz="40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mic Sans MS" pitchFamily="66" charset="0"/>
              </a:rPr>
              <a:t>«Можно ли верить </a:t>
            </a:r>
          </a:p>
          <a:p>
            <a:pPr algn="ctr"/>
            <a:r>
              <a:rPr lang="ru-RU" sz="40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mic Sans MS" pitchFamily="66" charset="0"/>
              </a:rPr>
              <a:t>народным приметам?»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56175" y="4044760"/>
            <a:ext cx="279362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omic Sans MS" pitchFamily="66" charset="0"/>
              </a:rPr>
              <a:t>Воспитанники </a:t>
            </a:r>
          </a:p>
          <a:p>
            <a:r>
              <a:rPr lang="ru-RU" sz="2000" b="1" dirty="0">
                <a:solidFill>
                  <a:srgbClr val="002060"/>
                </a:solidFill>
                <a:latin typeface="Comic Sans MS" pitchFamily="66" charset="0"/>
              </a:rPr>
              <a:t>старшей группы:</a:t>
            </a:r>
          </a:p>
          <a:p>
            <a:r>
              <a:rPr lang="ru-RU" sz="2000" b="1" dirty="0" err="1">
                <a:solidFill>
                  <a:srgbClr val="C00000"/>
                </a:solidFill>
                <a:latin typeface="Comic Sans MS" pitchFamily="66" charset="0"/>
              </a:rPr>
              <a:t>Трибушной</a:t>
            </a:r>
            <a: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  <a:t> Иван</a:t>
            </a:r>
          </a:p>
          <a:p>
            <a: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  <a:t>Останина Ксения</a:t>
            </a:r>
          </a:p>
          <a:p>
            <a:r>
              <a:rPr lang="ru-RU" sz="2000" b="1" dirty="0">
                <a:solidFill>
                  <a:srgbClr val="002060"/>
                </a:solidFill>
                <a:latin typeface="Comic Sans MS" pitchFamily="66" charset="0"/>
              </a:rPr>
              <a:t>Руководитель:</a:t>
            </a:r>
          </a:p>
          <a:p>
            <a: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  <a:t>Аксенова</a:t>
            </a:r>
          </a:p>
          <a:p>
            <a: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  <a:t>Елена Викторовна</a:t>
            </a:r>
            <a:endParaRPr lang="ru-RU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87415" y="6252765"/>
            <a:ext cx="14590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omic Sans MS" pitchFamily="66" charset="0"/>
              </a:rPr>
              <a:t>2017 год.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69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C:\Users\Елена\Desktop\ВСЕ ДЛЯ ПРОЕКТА\Проект народные приметы\Фото к народным приметам\20170215_1553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58" y="1628800"/>
            <a:ext cx="3591556" cy="2693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Елена\Desktop\ВСЕ ДЛЯ ПРОЕКТА\Проект народные приметы\Фото к народным приметам\20170215_1553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176" y="3158674"/>
            <a:ext cx="3579054" cy="2684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74" y="764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868743"/>
            <a:ext cx="3697821" cy="1933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74770" y="866329"/>
            <a:ext cx="51074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Comic Sans MS" pitchFamily="66" charset="0"/>
              </a:rPr>
              <a:t>Пригласили в гости бабу Валю</a:t>
            </a:r>
            <a:endParaRPr lang="ru-RU" sz="24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52274" y="99251"/>
            <a:ext cx="2791726" cy="1457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989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 descr="http://graphnet.ru/images/305464_malchik-s-knigoi-klipa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06" y="1628800"/>
            <a:ext cx="3190412" cy="413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http://picstons.ru/img/picture/Apr/17/75a0660f4a4be56ff053c684e40ad187/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05224" y="1440348"/>
            <a:ext cx="2564388" cy="361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http://pupil.aleks-gym.edusite.ru/images/ucheni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392" y="2708920"/>
            <a:ext cx="2457216" cy="357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2091874" y="816706"/>
            <a:ext cx="2716888" cy="1200329"/>
            <a:chOff x="2215152" y="404664"/>
            <a:chExt cx="2716888" cy="1200329"/>
          </a:xfrm>
        </p:grpSpPr>
        <p:sp>
          <p:nvSpPr>
            <p:cNvPr id="2" name="Скругленная прямоугольная выноска 1"/>
            <p:cNvSpPr/>
            <p:nvPr/>
          </p:nvSpPr>
          <p:spPr>
            <a:xfrm>
              <a:off x="2339752" y="404664"/>
              <a:ext cx="2592288" cy="1200329"/>
            </a:xfrm>
            <a:prstGeom prst="wedgeRoundRectCallout">
              <a:avLst>
                <a:gd name="adj1" fmla="val -35413"/>
                <a:gd name="adj2" fmla="val 77134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2215152" y="404664"/>
              <a:ext cx="271688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ctr">
                <a:buFontTx/>
                <a:buChar char="-"/>
              </a:pPr>
              <a:r>
                <a:rPr lang="ru-RU" sz="2400" b="1" dirty="0" smtClean="0">
                  <a:ln>
                    <a:solidFill>
                      <a:srgbClr val="002060"/>
                    </a:solidFill>
                  </a:ln>
                  <a:solidFill>
                    <a:srgbClr val="C00000"/>
                  </a:solidFill>
                  <a:latin typeface="Comic Sans MS" pitchFamily="66" charset="0"/>
                </a:rPr>
                <a:t>«Что же </a:t>
              </a:r>
            </a:p>
            <a:p>
              <a:pPr algn="ctr"/>
              <a:r>
                <a:rPr lang="ru-RU" sz="2400" b="1" dirty="0" smtClean="0">
                  <a:ln>
                    <a:solidFill>
                      <a:srgbClr val="002060"/>
                    </a:solidFill>
                  </a:ln>
                  <a:solidFill>
                    <a:srgbClr val="C00000"/>
                  </a:solidFill>
                  <a:latin typeface="Comic Sans MS" pitchFamily="66" charset="0"/>
                </a:rPr>
                <a:t>такое народные приметы?»</a:t>
              </a:r>
              <a:endParaRPr lang="ru-RU" sz="2400" dirty="0"/>
            </a:p>
          </p:txBody>
        </p:sp>
      </p:grp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45224"/>
            <a:ext cx="2705984" cy="141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9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46643" y="165227"/>
            <a:ext cx="2397357" cy="1251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241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https://im0-tub-ru.yandex.net/i?id=5627a84e8ad3e539f6479b13e206f29d-l&amp;n=1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"/>
          <a:stretch/>
        </p:blipFill>
        <p:spPr bwMode="auto">
          <a:xfrm>
            <a:off x="0" y="5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88" y="1411876"/>
            <a:ext cx="3024336" cy="4034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907796"/>
            <a:ext cx="4048370" cy="3039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00486" y="929648"/>
            <a:ext cx="61430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Comic Sans MS" pitchFamily="66" charset="0"/>
                <a:ea typeface="Calibri"/>
                <a:cs typeface="Times New Roman"/>
              </a:rPr>
              <a:t>Мы </a:t>
            </a:r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Comic Sans MS" pitchFamily="66" charset="0"/>
                <a:ea typeface="Calibri"/>
                <a:cs typeface="Times New Roman"/>
              </a:rPr>
              <a:t>обратились к толковым словарям </a:t>
            </a:r>
            <a:endParaRPr lang="ru-RU" sz="2400" b="1" dirty="0">
              <a:ln>
                <a:solidFill>
                  <a:srgbClr val="002060"/>
                </a:solidFill>
              </a:ln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4079" y="-1144389"/>
            <a:ext cx="6858000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21" y="5845026"/>
            <a:ext cx="1938417" cy="1012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01601" y="246668"/>
            <a:ext cx="3242399" cy="169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09" y="5446134"/>
            <a:ext cx="8205787" cy="101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61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user\Desktop\Фотки остатки\20170329_1123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55" y="1137038"/>
            <a:ext cx="3831490" cy="2873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Фотки остатки\20170329_1127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198" y="3140968"/>
            <a:ext cx="3831490" cy="2873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792" y="4757368"/>
            <a:ext cx="3584575" cy="209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633" y="92922"/>
            <a:ext cx="3584575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06606" y="288660"/>
            <a:ext cx="67687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Comic Sans MS" pitchFamily="66" charset="0"/>
                <a:ea typeface="Calibri"/>
                <a:cs typeface="Times New Roman"/>
              </a:rPr>
              <a:t>Просматриваем информацию </a:t>
            </a:r>
          </a:p>
          <a:p>
            <a:pPr lvl="0" algn="ctr"/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Comic Sans MS" pitchFamily="66" charset="0"/>
                <a:ea typeface="Calibri"/>
                <a:cs typeface="Times New Roman"/>
              </a:rPr>
              <a:t>про народные приметы в интернете </a:t>
            </a:r>
            <a:endParaRPr lang="ru-RU" sz="2400" b="1" dirty="0">
              <a:ln>
                <a:solidFill>
                  <a:srgbClr val="002060"/>
                </a:solidFill>
              </a:ln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89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705089"/>
            <a:ext cx="7344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Comic Sans MS" pitchFamily="66" charset="0"/>
                <a:ea typeface="Calibri"/>
                <a:cs typeface="Times New Roman"/>
              </a:rPr>
              <a:t>В библиотеке знакомимся с народными приметами</a:t>
            </a:r>
            <a:endParaRPr lang="ru-RU" sz="24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57813"/>
            <a:ext cx="3096344" cy="4118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045" y="2276872"/>
            <a:ext cx="4114618" cy="3084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444" y="34861"/>
            <a:ext cx="2782556" cy="162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214" y="5483525"/>
            <a:ext cx="2356542" cy="137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411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25998" y="889556"/>
            <a:ext cx="7632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Comic Sans MS" pitchFamily="66" charset="0"/>
                <a:ea typeface="Calibri"/>
                <a:cs typeface="Times New Roman"/>
              </a:rPr>
              <a:t>Мы выбрали приметы для исследования</a:t>
            </a:r>
            <a:endParaRPr lang="ru-RU" sz="2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331640" y="1412776"/>
            <a:ext cx="6480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dirty="0">
                <a:ln>
                  <a:solidFill>
                    <a:srgbClr val="EEECE1">
                      <a:lumMod val="10000"/>
                    </a:srgbClr>
                  </a:solidFill>
                </a:ln>
                <a:solidFill>
                  <a:srgbClr val="00B050"/>
                </a:solidFill>
                <a:latin typeface="Century Schoolbook" pitchFamily="18" charset="0"/>
              </a:rPr>
              <a:t>Если вокруг солнца виден туманный круг –</a:t>
            </a:r>
          </a:p>
          <a:p>
            <a:pPr lvl="0" algn="ctr"/>
            <a:r>
              <a:rPr lang="ru-RU" sz="2400" b="1" i="1" dirty="0">
                <a:ln>
                  <a:solidFill>
                    <a:srgbClr val="EEECE1">
                      <a:lumMod val="10000"/>
                    </a:srgbClr>
                  </a:solidFill>
                </a:ln>
                <a:solidFill>
                  <a:srgbClr val="00B050"/>
                </a:solidFill>
                <a:latin typeface="Century Schoolbook" pitchFamily="18" charset="0"/>
              </a:rPr>
              <a:t> к снегопаду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108" y="2630741"/>
            <a:ext cx="4464496" cy="3623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424" y="4767263"/>
            <a:ext cx="3584575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026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07821" y="1166069"/>
            <a:ext cx="59522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i="1" dirty="0">
                <a:ln>
                  <a:solidFill>
                    <a:srgbClr val="EEECE1">
                      <a:lumMod val="10000"/>
                    </a:srgbClr>
                  </a:solidFill>
                </a:ln>
                <a:solidFill>
                  <a:srgbClr val="00B050"/>
                </a:solidFill>
                <a:latin typeface="Century Schoolbook" pitchFamily="18" charset="0"/>
              </a:rPr>
              <a:t>Дым из трубы столбом – к морозу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70063"/>
            <a:ext cx="3482628" cy="4364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129" y="4767263"/>
            <a:ext cx="3584575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388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67644" y="1049387"/>
            <a:ext cx="6408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dirty="0">
                <a:ln>
                  <a:solidFill>
                    <a:srgbClr val="EEECE1">
                      <a:lumMod val="10000"/>
                    </a:srgbClr>
                  </a:solidFill>
                </a:ln>
                <a:solidFill>
                  <a:srgbClr val="00B050"/>
                </a:solidFill>
                <a:latin typeface="Century Schoolbook" pitchFamily="18" charset="0"/>
              </a:rPr>
              <a:t>Собака валяется в снегу – к непогоде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156" y="1700808"/>
            <a:ext cx="3633440" cy="4536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" y="-1915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301" y="4748104"/>
            <a:ext cx="3584575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378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1052736"/>
            <a:ext cx="712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dirty="0">
                <a:ln>
                  <a:solidFill>
                    <a:srgbClr val="EEECE1">
                      <a:lumMod val="10000"/>
                    </a:srgbClr>
                  </a:solidFill>
                </a:ln>
                <a:solidFill>
                  <a:srgbClr val="00B050"/>
                </a:solidFill>
                <a:latin typeface="Century Schoolbook" pitchFamily="18" charset="0"/>
              </a:rPr>
              <a:t>Если на небе много ярких звезд – к морозу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926" y="1989584"/>
            <a:ext cx="4948355" cy="3717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5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425" y="5074777"/>
            <a:ext cx="3584575" cy="1811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780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980728"/>
            <a:ext cx="7272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dirty="0">
                <a:ln>
                  <a:solidFill>
                    <a:srgbClr val="EEECE1">
                      <a:lumMod val="10000"/>
                    </a:srgbClr>
                  </a:solidFill>
                </a:ln>
                <a:solidFill>
                  <a:srgbClr val="00B050"/>
                </a:solidFill>
                <a:latin typeface="Century Schoolbook" pitchFamily="18" charset="0"/>
              </a:rPr>
              <a:t>Вороны вьются в воздухе – к снегопаду,  садятся на вершины деревьев – к </a:t>
            </a:r>
            <a:r>
              <a:rPr lang="ru-RU" sz="2400" b="1" i="1" dirty="0" smtClean="0">
                <a:ln>
                  <a:solidFill>
                    <a:srgbClr val="EEECE1">
                      <a:lumMod val="10000"/>
                    </a:srgbClr>
                  </a:solidFill>
                </a:ln>
                <a:solidFill>
                  <a:srgbClr val="00B050"/>
                </a:solidFill>
                <a:latin typeface="Century Schoolbook" pitchFamily="18" charset="0"/>
              </a:rPr>
              <a:t>морозу</a:t>
            </a:r>
            <a:endParaRPr lang="ru-RU" sz="2400" b="1" i="1" dirty="0">
              <a:ln>
                <a:solidFill>
                  <a:srgbClr val="EEECE1">
                    <a:lumMod val="10000"/>
                  </a:srgbClr>
                </a:solidFill>
              </a:ln>
              <a:solidFill>
                <a:srgbClr val="00B050"/>
              </a:solidFill>
              <a:latin typeface="Century Schoolbook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904" y="1985666"/>
            <a:ext cx="3096344" cy="4121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512" y="1985666"/>
            <a:ext cx="3024336" cy="408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8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451" y="188640"/>
            <a:ext cx="2577409" cy="1359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778" y="5858770"/>
            <a:ext cx="1895736" cy="999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53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artes.su/wallpapers/7acacc7bd5d02195dbf8644032204e8e/1666_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4"/>
          <a:stretch/>
        </p:blipFill>
        <p:spPr bwMode="auto">
          <a:xfrm>
            <a:off x="11765" y="5"/>
            <a:ext cx="913223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395822"/>
            <a:ext cx="2755900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628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37304" y="1052736"/>
            <a:ext cx="52693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2400" b="1" i="1" kern="0" dirty="0">
                <a:ln>
                  <a:solidFill>
                    <a:srgbClr val="EEECE1">
                      <a:lumMod val="10000"/>
                    </a:srgbClr>
                  </a:solidFill>
                </a:ln>
                <a:solidFill>
                  <a:srgbClr val="00B050"/>
                </a:solidFill>
                <a:latin typeface="Century Schoolbook" pitchFamily="18" charset="0"/>
              </a:rPr>
              <a:t>Если красный восход – к ветру</a:t>
            </a:r>
            <a:endParaRPr lang="ru-RU" sz="2400" kern="0" dirty="0">
              <a:solidFill>
                <a:srgbClr val="00B05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582" y="1844824"/>
            <a:ext cx="5290836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044" y="121492"/>
            <a:ext cx="3533506" cy="186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641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09407" y="874316"/>
            <a:ext cx="74771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Comic Sans MS" pitchFamily="66" charset="0"/>
                <a:ea typeface="Calibri"/>
                <a:cs typeface="Times New Roman"/>
              </a:rPr>
              <a:t>Изготовили календарь погоды </a:t>
            </a:r>
          </a:p>
          <a:p>
            <a:pPr algn="ctr"/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Comic Sans MS" pitchFamily="66" charset="0"/>
                <a:ea typeface="Calibri"/>
                <a:cs typeface="Times New Roman"/>
              </a:rPr>
              <a:t>к выбранной народной примете</a:t>
            </a:r>
            <a:endParaRPr lang="ru-RU" sz="24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09" y="1844824"/>
            <a:ext cx="2618131" cy="1963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843" y="1844824"/>
            <a:ext cx="2618131" cy="1963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277" y="1853208"/>
            <a:ext cx="2618130" cy="1963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64" y="4293530"/>
            <a:ext cx="2555776" cy="1916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021" y="4293530"/>
            <a:ext cx="2555776" cy="1916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277" y="4293530"/>
            <a:ext cx="2555776" cy="1916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" y="710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276" y="14518"/>
            <a:ext cx="3111589" cy="163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576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756766"/>
            <a:ext cx="7632848" cy="5350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44269" y="1052736"/>
            <a:ext cx="55499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Comic Sans MS" pitchFamily="66" charset="0"/>
                <a:ea typeface="Calibri"/>
                <a:cs typeface="Times New Roman"/>
              </a:rPr>
              <a:t>Придумали условные обозначения</a:t>
            </a:r>
            <a:endParaRPr lang="ru-RU" sz="24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022" y="1844824"/>
            <a:ext cx="3305205" cy="416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496" y="1825562"/>
            <a:ext cx="3428393" cy="4202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693" y="5459677"/>
            <a:ext cx="2657308" cy="139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151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45268" y="980728"/>
            <a:ext cx="44534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Comic Sans MS" pitchFamily="66" charset="0"/>
                <a:ea typeface="Calibri"/>
                <a:cs typeface="Times New Roman"/>
              </a:rPr>
              <a:t>Распределили обязанности:</a:t>
            </a:r>
            <a:endParaRPr lang="ru-RU" sz="24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02518"/>
            <a:ext cx="2736304" cy="3641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1511" y="1628800"/>
            <a:ext cx="80029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Comic Sans MS" pitchFamily="66" charset="0"/>
                <a:ea typeface="Calibri"/>
                <a:cs typeface="Times New Roman"/>
              </a:rPr>
              <a:t>НАБЛЮДАТЕЛИ -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latin typeface="Comic Sans MS" pitchFamily="66" charset="0"/>
                <a:ea typeface="Calibri"/>
                <a:cs typeface="Times New Roman"/>
              </a:rPr>
              <a:t>коллеги, которые наблюдали за погодой и передавали данные метеорологам </a:t>
            </a:r>
            <a:endParaRPr lang="ru-RU" sz="2000" dirty="0">
              <a:solidFill>
                <a:srgbClr val="00B050"/>
              </a:solidFill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204" y="3074560"/>
            <a:ext cx="3600400" cy="2697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6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425" y="88256"/>
            <a:ext cx="2927576" cy="1540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357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35070" y="894015"/>
            <a:ext cx="73448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Comic Sans MS" pitchFamily="66" charset="0"/>
                <a:ea typeface="Calibri"/>
                <a:cs typeface="Times New Roman"/>
              </a:rPr>
              <a:t>МЕТЕОРОЛОГИ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Comic Sans MS" pitchFamily="66" charset="0"/>
                <a:ea typeface="Calibri"/>
                <a:cs typeface="Times New Roman"/>
              </a:rPr>
              <a:t> 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Comic Sans MS" pitchFamily="66" charset="0"/>
                <a:ea typeface="Calibri"/>
                <a:cs typeface="Times New Roman"/>
              </a:rPr>
              <a:t>- 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latin typeface="Comic Sans MS" pitchFamily="66" charset="0"/>
                <a:ea typeface="Calibri"/>
                <a:cs typeface="Times New Roman"/>
              </a:rPr>
              <a:t>коллеги, которые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latin typeface="Comic Sans MS" pitchFamily="66" charset="0"/>
                <a:ea typeface="Calibri"/>
                <a:cs typeface="Times New Roman"/>
              </a:rPr>
              <a:t>следили 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latin typeface="Comic Sans MS" pitchFamily="66" charset="0"/>
                <a:ea typeface="Calibri"/>
                <a:cs typeface="Times New Roman"/>
              </a:rPr>
              <a:t>за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latin typeface="Comic Sans MS" pitchFamily="66" charset="0"/>
                <a:ea typeface="Calibri"/>
                <a:cs typeface="Times New Roman"/>
              </a:rPr>
              <a:t>приборами 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latin typeface="Comic Sans MS" pitchFamily="66" charset="0"/>
                <a:ea typeface="Calibri"/>
                <a:cs typeface="Times New Roman"/>
              </a:rPr>
              <a:t>и передавали данные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latin typeface="Comic Sans MS" pitchFamily="66" charset="0"/>
                <a:ea typeface="Calibri"/>
                <a:cs typeface="Times New Roman"/>
              </a:rPr>
              <a:t>художникам </a:t>
            </a:r>
            <a:endParaRPr lang="ru-RU" sz="2000" dirty="0">
              <a:solidFill>
                <a:srgbClr val="00B050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933393"/>
            <a:ext cx="2339088" cy="3117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678" y="2852936"/>
            <a:ext cx="2335452" cy="3117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C:\Users\Елена\Desktop\ВСЕ ДЛЯ ПРОЕКТА\Проект народные приметы\Фото к народным приметам\20170314_1054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611560" y="2334268"/>
            <a:ext cx="3088159" cy="2316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5006261"/>
            <a:ext cx="3563888" cy="1875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984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1124744"/>
            <a:ext cx="78488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Comic Sans MS" pitchFamily="66" charset="0"/>
                <a:ea typeface="Calibri"/>
                <a:cs typeface="Times New Roman"/>
              </a:rPr>
              <a:t>ХУДОЖНИКИ </a:t>
            </a:r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Comic Sans MS" pitchFamily="66" charset="0"/>
                <a:ea typeface="Calibri"/>
                <a:cs typeface="Times New Roman"/>
              </a:rPr>
              <a:t>- 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latin typeface="Comic Sans MS" pitchFamily="66" charset="0"/>
                <a:ea typeface="Calibri"/>
                <a:cs typeface="Times New Roman"/>
              </a:rPr>
              <a:t>коллеги, которые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latin typeface="Comic Sans MS" pitchFamily="66" charset="0"/>
                <a:ea typeface="Calibri"/>
                <a:cs typeface="Times New Roman"/>
              </a:rPr>
              <a:t>заносили данные в календарь погоды</a:t>
            </a:r>
            <a:endParaRPr lang="ru-RU" sz="2000" dirty="0">
              <a:solidFill>
                <a:srgbClr val="00B05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05724"/>
            <a:ext cx="3607761" cy="2697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9" y="3150852"/>
            <a:ext cx="3599331" cy="2697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2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5020509"/>
            <a:ext cx="3491880" cy="1837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06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836712"/>
            <a:ext cx="79208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Comic Sans MS" pitchFamily="66" charset="0"/>
                <a:ea typeface="Calibri"/>
                <a:cs typeface="Times New Roman"/>
              </a:rPr>
              <a:t>Обратились к родителям за помощью: приобрести, прикрепить к окну в группе уличный термометр и изготовить анемометр</a:t>
            </a: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32856"/>
            <a:ext cx="2448272" cy="3257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92896"/>
            <a:ext cx="2439292" cy="3257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0" y="2996952"/>
            <a:ext cx="2437315" cy="3257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" y="-1021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90" y="5439977"/>
            <a:ext cx="2770509" cy="1457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48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user\Desktop\Фотки остатки\20170327_1052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75" y="836713"/>
            <a:ext cx="3570582" cy="2677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Фотки остатки\20170329_1101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688" y="836711"/>
            <a:ext cx="3570584" cy="2677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Фотки остатки\20170329_1106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688" y="3867946"/>
            <a:ext cx="3570586" cy="2677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Фотки остатки\20170329_1113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75" y="3867946"/>
            <a:ext cx="3570582" cy="2677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1" y="1879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63226" y="346239"/>
            <a:ext cx="32175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Comic Sans MS" pitchFamily="66" charset="0"/>
                <a:ea typeface="Calibri"/>
                <a:cs typeface="Times New Roman"/>
              </a:rPr>
              <a:t>Наша метеостанция</a:t>
            </a:r>
            <a:endParaRPr lang="ru-RU" sz="2400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5717007"/>
            <a:ext cx="2137319" cy="112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701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606" y="1700808"/>
            <a:ext cx="2871787" cy="3889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949388"/>
            <a:ext cx="3938241" cy="2965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35696" y="1052736"/>
            <a:ext cx="5695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Comic Sans MS" pitchFamily="66" charset="0"/>
                <a:ea typeface="Calibri"/>
                <a:cs typeface="Times New Roman"/>
              </a:rPr>
              <a:t>В выходные дни мы тоже работали</a:t>
            </a:r>
            <a:endParaRPr lang="ru-RU" sz="24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807" y="80486"/>
            <a:ext cx="3079182" cy="1433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6099" y="5408962"/>
            <a:ext cx="3078163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512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user\Desktop\Фотки остатки\20170329_1101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748" y="3959074"/>
            <a:ext cx="3450503" cy="2587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Фотки остатки\20170329_1101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52736"/>
            <a:ext cx="3450504" cy="2587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Фотки остатки\20170329_1121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51" y="1052736"/>
            <a:ext cx="3450504" cy="2587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1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9302" y="217530"/>
            <a:ext cx="72988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Comic Sans MS" pitchFamily="66" charset="0"/>
                <a:ea typeface="Calibri"/>
                <a:cs typeface="Times New Roman"/>
              </a:rPr>
              <a:t>Анализируем результаты и работаем в календаре погоды</a:t>
            </a:r>
            <a:endParaRPr lang="ru-RU" sz="2400" b="1" dirty="0">
              <a:ln>
                <a:solidFill>
                  <a:srgbClr val="002060"/>
                </a:solidFill>
              </a:ln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837" y="5253013"/>
            <a:ext cx="3078163" cy="1583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589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26" y="1304764"/>
            <a:ext cx="7628908" cy="4248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http://www.playcast.ru/uploads/2015/10/26/1561667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909" y="47012"/>
            <a:ext cx="3578460" cy="536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img1.liveinternet.ru/images/attach/c/10/110/563/110563255_0334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6672"/>
            <a:ext cx="1517509" cy="127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7873" y="-1189119"/>
            <a:ext cx="6858000" cy="915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 descr="http://picsly.ru/images/2019654_klipart-vetki-snegir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4764" y="5412845"/>
            <a:ext cx="2757864" cy="144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://gifok.net/images/2015/12/08/Christmas_Tree_11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005064"/>
            <a:ext cx="3106268" cy="207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http://cdn-nus-1.pinme.ru/photo/12/942c/12942ce2f8641d5008303f80f62c9de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35896" y="4292175"/>
            <a:ext cx="361476" cy="3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73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user\Desktop\Фотки остатки\image-0-02-05-572ecde176b097d3625e4d7f1dea082309541bee852d7c4fbc0b8f9c9f341142-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" t="4466" r="2324" b="4504"/>
          <a:stretch/>
        </p:blipFill>
        <p:spPr bwMode="auto">
          <a:xfrm>
            <a:off x="1234062" y="781745"/>
            <a:ext cx="6675876" cy="4769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http://www.clipartbest.com/cliparts/4c9/689/4c9689dgi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356992"/>
            <a:ext cx="1152128" cy="67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clipartbest.com/cliparts/4c9/689/4c9689dgi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682225"/>
            <a:ext cx="1152128" cy="67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508942"/>
            <a:ext cx="1152525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http://www.clipartbest.com/cliparts/4c9/689/4c9689dgi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370" y="4896664"/>
            <a:ext cx="1152128" cy="67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www.clipartbest.com/cliparts/4c9/689/4c9689dgi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237928"/>
            <a:ext cx="1800200" cy="88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www.clipartbest.com/cliparts/4c9/689/4c9689dgi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620527"/>
            <a:ext cx="1800200" cy="88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www.clipartbest.com/cliparts/4c9/689/4c9689dgi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399607"/>
            <a:ext cx="1800200" cy="88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www.clipartbest.com/cliparts/4c9/689/4c9689dgi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319" y="4843903"/>
            <a:ext cx="1800200" cy="88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ttp://4geo.ru/images/personal-pages-share/165527134/img2021568428_96986285071975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362" y="3526971"/>
            <a:ext cx="334475" cy="31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http://4geo.ru/images/personal-pages-share/165527134/img2021568428_96986285071975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669" y="3997862"/>
            <a:ext cx="334475" cy="31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http://4geo.ru/images/personal-pages-share/165527134/img2021568428_96986285071975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844" y="4766910"/>
            <a:ext cx="334475" cy="31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http://4geo.ru/images/personal-pages-share/165527134/img2021568428_96986285071975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844" y="5077415"/>
            <a:ext cx="334475" cy="31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50139" y="5732496"/>
            <a:ext cx="30027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Comic Sans MS" pitchFamily="66" charset="0"/>
                <a:ea typeface="Calibri"/>
                <a:cs typeface="Times New Roman"/>
              </a:rPr>
              <a:t>Примета сошлась!</a:t>
            </a:r>
            <a:endParaRPr lang="ru-RU" sz="2400" dirty="0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89" y="81495"/>
            <a:ext cx="2816211" cy="144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704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84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749" y="171131"/>
            <a:ext cx="3452854" cy="1768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user\Desktop\Фотки остатки\image-0-02-05-d3b845f6f594811601231d468c4f305ed863e28bcdb5eeab246e214edf2ef517-V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7"/>
          <a:stretch/>
        </p:blipFill>
        <p:spPr bwMode="auto">
          <a:xfrm>
            <a:off x="827584" y="920863"/>
            <a:ext cx="3911676" cy="2799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C:\Users\user\Desktop\Фотки остатки\image-0-02-05-2f59d6311ee9ed1804813505097c09e640785006b7bead0e40401a30d6695fce-V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" t="1" r="3445" b="4415"/>
          <a:stretch/>
        </p:blipFill>
        <p:spPr bwMode="auto">
          <a:xfrm>
            <a:off x="4613244" y="2602265"/>
            <a:ext cx="3643263" cy="2799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4" descr="http://www.clipartbest.com/cliparts/4c9/689/4c9689dgi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358" y="2434262"/>
            <a:ext cx="576064" cy="33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clipartbest.com/cliparts/4c9/689/4c9689dgi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358" y="3096170"/>
            <a:ext cx="576064" cy="33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clipartbest.com/cliparts/4c9/689/4c9689dgi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358" y="3310142"/>
            <a:ext cx="576064" cy="33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clipartbest.com/cliparts/4c9/689/4c9689dgi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358" y="2656369"/>
            <a:ext cx="576064" cy="33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www.clipartbest.com/cliparts/4c9/689/4c9689dgi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811" y="4149080"/>
            <a:ext cx="576064" cy="33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www.clipartbest.com/cliparts/4c9/689/4c9689dgi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811" y="4797152"/>
            <a:ext cx="576064" cy="33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www.clipartbest.com/cliparts/4c9/689/4c9689dgi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811" y="4381866"/>
            <a:ext cx="576064" cy="33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www.clipartbest.com/cliparts/4c9/689/4c9689dgi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811" y="5065723"/>
            <a:ext cx="576064" cy="33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http://4geo.ru/images/personal-pages-share/165527134/img2021568428_96986285071975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358695"/>
            <a:ext cx="334475" cy="31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http://4geo.ru/images/personal-pages-share/165527134/img2021568428_96986285071975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2" y="3096170"/>
            <a:ext cx="334475" cy="31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http://4geo.ru/images/personal-pages-share/165527134/img2021568428_96986285071975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3" y="2681869"/>
            <a:ext cx="334475" cy="31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http://4geo.ru/images/personal-pages-share/165527134/img2021568428_96986285071975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459762"/>
            <a:ext cx="334475" cy="31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599" y="4153114"/>
            <a:ext cx="334963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9" descr="http://4geo.ru/images/personal-pages-share/165527134/img2021568428_96986285071975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413" y="5091223"/>
            <a:ext cx="334475" cy="31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 descr="http://4geo.ru/images/personal-pages-share/165527134/img2021568428_96986285071975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701" y="4822652"/>
            <a:ext cx="334475" cy="31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 descr="http://4geo.ru/images/personal-pages-share/165527134/img2021568428_96986285071975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268" y="4407366"/>
            <a:ext cx="334475" cy="31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://www.clipartbest.com/cliparts/4c9/689/4c9689dgi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364" y="4102809"/>
            <a:ext cx="956859" cy="55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://www.clipartbest.com/cliparts/4c9/689/4c9689dgi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363" y="4329888"/>
            <a:ext cx="956859" cy="55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ttp://www.clipartbest.com/cliparts/4c9/689/4c9689dgi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431" y="4786666"/>
            <a:ext cx="956859" cy="45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ttp://www.clipartbest.com/cliparts/4c9/689/4c9689dgi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179" y="4954668"/>
            <a:ext cx="956859" cy="55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01819" y="5555729"/>
            <a:ext cx="30748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Comic Sans MS" pitchFamily="66" charset="0"/>
                <a:ea typeface="Calibri"/>
                <a:cs typeface="Times New Roman"/>
              </a:rPr>
              <a:t>Приметы сошлись!</a:t>
            </a:r>
            <a:endParaRPr lang="ru-RU" sz="2400" dirty="0"/>
          </a:p>
        </p:txBody>
      </p:sp>
      <p:pic>
        <p:nvPicPr>
          <p:cNvPr id="30" name="Picture 9" descr="http://4geo.ru/images/personal-pages-share/165527134/img2021568428_96986285071975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769" y="2447012"/>
            <a:ext cx="334475" cy="31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http://4geo.ru/images/personal-pages-share/165527134/img2021568428_96986285071975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525" y="2681869"/>
            <a:ext cx="334475" cy="31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9" descr="http://4geo.ru/images/personal-pages-share/165527134/img2021568428_96986285071975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525" y="3074572"/>
            <a:ext cx="334475" cy="31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9" descr="http://4geo.ru/images/personal-pages-share/165527134/img2021568428_96986285071975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525" y="3358695"/>
            <a:ext cx="334475" cy="31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112" y="5133157"/>
            <a:ext cx="3455987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388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 descr="http://wallpapers1920.ru/img/picture/Feb/24/14a78d624a8cd593bd7d3290f801a618/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70810"/>
            <a:ext cx="6326222" cy="423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03648" y="1052736"/>
            <a:ext cx="6624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Comic Sans MS" pitchFamily="66" charset="0"/>
                <a:ea typeface="Calibri"/>
                <a:cs typeface="Times New Roman"/>
              </a:rPr>
              <a:t>Предсказания погоды по народным приметам являются в основном достоверными и надёжными!</a:t>
            </a:r>
            <a:endParaRPr lang="ru-RU" sz="2400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5170578"/>
            <a:ext cx="3078163" cy="1675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397" y="214536"/>
            <a:ext cx="30734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719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953" y="836712"/>
            <a:ext cx="3578225" cy="536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0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28050" y="2924944"/>
            <a:ext cx="66247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400" b="1" dirty="0">
                <a:solidFill>
                  <a:srgbClr val="C00000"/>
                </a:solidFill>
                <a:latin typeface="Comic Sans MS" pitchFamily="66" charset="0"/>
              </a:rPr>
              <a:t>Спасибо за внимание!</a:t>
            </a:r>
            <a:endParaRPr lang="ru-RU" sz="4400" dirty="0">
              <a:solidFill>
                <a:prstClr val="black"/>
              </a:solidFill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930" y="774917"/>
            <a:ext cx="185896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1" descr="http://img1.liveinternet.ru/images/attach/c/7/98/452/98452261_large_VC_Tulips_EL1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4377" flipH="1">
            <a:off x="1558146" y="1212945"/>
            <a:ext cx="590340" cy="42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3" descr="http://www.playcast.ru/uploads/2016/10/10/2014996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457" y="2154549"/>
            <a:ext cx="652672" cy="44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5" descr="http://www.playcast.ru/uploads/2016/01/27/1701094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8656">
            <a:off x="1228050" y="1777355"/>
            <a:ext cx="590540" cy="75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785899"/>
            <a:ext cx="3871479" cy="2108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794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87"/>
          <a:stretch/>
        </p:blipFill>
        <p:spPr bwMode="auto">
          <a:xfrm>
            <a:off x="0" y="0"/>
            <a:ext cx="916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538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588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1" descr="http://img0.liveinternet.ru/images/attach/c/0/51/737/51737176_Sneg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99" y="15875"/>
            <a:ext cx="9156698" cy="684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33338" y="6895"/>
            <a:ext cx="9110662" cy="6707090"/>
            <a:chOff x="33338" y="6895"/>
            <a:chExt cx="9110662" cy="6707090"/>
          </a:xfrm>
        </p:grpSpPr>
        <p:pic>
          <p:nvPicPr>
            <p:cNvPr id="6" name="Picture 23" descr="http://www.playcast.ru/uploads/2015/11/15/15892644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832" y="1743960"/>
              <a:ext cx="1143000" cy="1371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3" descr="http://www.playcast.ru/uploads/2015/11/15/15892644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4796" y="1210560"/>
              <a:ext cx="1143000" cy="1371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3" descr="http://www.playcast.ru/uploads/2015/11/15/15892644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3284984"/>
              <a:ext cx="1143000" cy="1371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8427" y="5342385"/>
              <a:ext cx="1139825" cy="137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3" descr="http://www.playcast.ru/uploads/2015/11/15/15892644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457" y="5088634"/>
              <a:ext cx="1143000" cy="1371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3" descr="http://www.playcast.ru/uploads/2015/11/15/15892644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5235183"/>
              <a:ext cx="1143000" cy="1371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3" descr="http://www.playcast.ru/uploads/2015/11/15/15892644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778" y="836712"/>
              <a:ext cx="1143000" cy="1371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3" descr="http://www.playcast.ru/uploads/2015/11/15/15892644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8332" y="692696"/>
              <a:ext cx="1143000" cy="1371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3" descr="http://www.playcast.ru/uploads/2015/11/15/15892644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1885688"/>
              <a:ext cx="1143000" cy="1371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3" descr="http://www.playcast.ru/uploads/2015/11/15/15892644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4726" y="1913383"/>
              <a:ext cx="1143000" cy="1371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3" descr="http://www.playcast.ru/uploads/2015/11/15/15892644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38" y="2746031"/>
              <a:ext cx="1143000" cy="1371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3" descr="http://www.playcast.ru/uploads/2015/11/15/15892644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0584" y="3869432"/>
              <a:ext cx="1143000" cy="1371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3" descr="http://www.playcast.ru/uploads/2015/11/15/15892644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585" y="6895"/>
              <a:ext cx="1143000" cy="1371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Группа 18"/>
          <p:cNvGrpSpPr/>
          <p:nvPr/>
        </p:nvGrpSpPr>
        <p:grpSpPr>
          <a:xfrm>
            <a:off x="2412409" y="2209712"/>
            <a:ext cx="4364360" cy="3125689"/>
            <a:chOff x="33338" y="6895"/>
            <a:chExt cx="9110662" cy="6707090"/>
          </a:xfrm>
        </p:grpSpPr>
        <p:pic>
          <p:nvPicPr>
            <p:cNvPr id="20" name="Picture 23" descr="http://www.playcast.ru/uploads/2015/11/15/15892644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832" y="1743960"/>
              <a:ext cx="1143000" cy="1371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3" descr="http://www.playcast.ru/uploads/2015/11/15/15892644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4796" y="1210560"/>
              <a:ext cx="1143000" cy="1371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3" descr="http://www.playcast.ru/uploads/2015/11/15/15892644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3284984"/>
              <a:ext cx="1143000" cy="1371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8427" y="5342385"/>
              <a:ext cx="1139825" cy="137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23" descr="http://www.playcast.ru/uploads/2015/11/15/15892644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457" y="5088634"/>
              <a:ext cx="1143000" cy="1371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3" descr="http://www.playcast.ru/uploads/2015/11/15/15892644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5235183"/>
              <a:ext cx="1143000" cy="1371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3" descr="http://www.playcast.ru/uploads/2015/11/15/15892644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778" y="836712"/>
              <a:ext cx="1143000" cy="1371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3" descr="http://www.playcast.ru/uploads/2015/11/15/15892644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8332" y="692696"/>
              <a:ext cx="1143000" cy="1371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3" descr="http://www.playcast.ru/uploads/2015/11/15/15892644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1885688"/>
              <a:ext cx="1143000" cy="1371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3" descr="http://www.playcast.ru/uploads/2015/11/15/15892644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4726" y="1913383"/>
              <a:ext cx="1143000" cy="1371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3" descr="http://www.playcast.ru/uploads/2015/11/15/15892644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38" y="2746031"/>
              <a:ext cx="1143000" cy="1371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3" descr="http://www.playcast.ru/uploads/2015/11/15/15892644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0584" y="3869432"/>
              <a:ext cx="1143000" cy="1371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3" descr="http://www.playcast.ru/uploads/2015/11/15/15892644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585" y="6895"/>
              <a:ext cx="1143000" cy="1371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411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 descr="http://www.cliparthut.com/clip-arts/38/oma-amp-opa-granny-grandpa-3809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105" y="2018568"/>
            <a:ext cx="1656081" cy="282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31" y="1177296"/>
            <a:ext cx="2051720" cy="30772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user\Desktop\image-0-02-05-4d00313460b85060e53f2c9f44cfc94a674cd069efd89cf70994cc362286c93f-V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70"/>
          <a:stretch/>
        </p:blipFill>
        <p:spPr bwMode="auto">
          <a:xfrm>
            <a:off x="980237" y="1484784"/>
            <a:ext cx="4254711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61" y="108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 descr="http://www.playcast.ru/uploads/2016/03/03/1762418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636" y="831994"/>
            <a:ext cx="1150603" cy="115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ьная выноска 2"/>
          <p:cNvSpPr/>
          <p:nvPr/>
        </p:nvSpPr>
        <p:spPr>
          <a:xfrm>
            <a:off x="6105145" y="831994"/>
            <a:ext cx="2088232" cy="1148130"/>
          </a:xfrm>
          <a:prstGeom prst="wedgeEllipseCallout">
            <a:avLst>
              <a:gd name="adj1" fmla="val -26709"/>
              <a:gd name="adj2" fmla="val 61105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100" b="1" dirty="0" smtClean="0">
                <a:solidFill>
                  <a:srgbClr val="002060"/>
                </a:solidFill>
                <a:latin typeface="Arial Narrow" pitchFamily="34" charset="0"/>
              </a:rPr>
              <a:t>- «</a:t>
            </a:r>
            <a:r>
              <a:rPr lang="ru-RU" sz="1100" b="1" dirty="0">
                <a:solidFill>
                  <a:srgbClr val="002060"/>
                </a:solidFill>
                <a:latin typeface="Arial Narrow" pitchFamily="34" charset="0"/>
              </a:rPr>
              <a:t>Эта красота </a:t>
            </a:r>
            <a:r>
              <a:rPr lang="ru-RU" sz="1100" b="1" dirty="0" smtClean="0">
                <a:solidFill>
                  <a:srgbClr val="002060"/>
                </a:solidFill>
                <a:latin typeface="Arial Narrow" pitchFamily="34" charset="0"/>
              </a:rPr>
              <a:t>простоит</a:t>
            </a:r>
          </a:p>
          <a:p>
            <a:pPr lvl="0" algn="ctr"/>
            <a:r>
              <a:rPr lang="ru-RU" sz="1100" b="1" dirty="0" smtClean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ru-RU" sz="1100" b="1" dirty="0">
                <a:solidFill>
                  <a:srgbClr val="002060"/>
                </a:solidFill>
                <a:latin typeface="Arial Narrow" pitchFamily="34" charset="0"/>
              </a:rPr>
              <a:t>до вечера. Днём будет ясная погода, солнышко пригреет и весь иней облетит!»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861" y="150675"/>
            <a:ext cx="3491880" cy="1829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61892" y="4653136"/>
            <a:ext cx="3667247" cy="1922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324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971600" y="1040720"/>
            <a:ext cx="7344816" cy="5449647"/>
            <a:chOff x="582804" y="-181158"/>
            <a:chExt cx="4661457" cy="3767854"/>
          </a:xfrm>
        </p:grpSpPr>
        <p:pic>
          <p:nvPicPr>
            <p:cNvPr id="16388" name="Picture 4" descr="http://dutsadok.com.ua/clipart/ljudi/aff190a1b2e0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21"/>
            <a:stretch/>
          </p:blipFill>
          <p:spPr bwMode="auto">
            <a:xfrm>
              <a:off x="1619672" y="484439"/>
              <a:ext cx="3624589" cy="3096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91" name="Picture 7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9" r="71523"/>
            <a:stretch/>
          </p:blipFill>
          <p:spPr bwMode="auto">
            <a:xfrm>
              <a:off x="582804" y="-181158"/>
              <a:ext cx="1324900" cy="37678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086" y="203762"/>
            <a:ext cx="3586914" cy="1875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5445224"/>
            <a:ext cx="2732057" cy="1431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279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6" t="11583" r="15118"/>
          <a:stretch/>
        </p:blipFill>
        <p:spPr bwMode="auto">
          <a:xfrm>
            <a:off x="5097251" y="4320775"/>
            <a:ext cx="2808312" cy="2207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C:\Users\Елена\Desktop\ВСЕ ДЛЯ ПРОЕКТА\Проект народные приметы\Фото к народным приметам\image-0-02-05-5ca3a71b0708abc81b8dbf7dbb19dd8da152c3758913a23cc3835f640bcf1659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87082"/>
            <a:ext cx="2628292" cy="3504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6" r="2221"/>
          <a:stretch/>
        </p:blipFill>
        <p:spPr bwMode="auto">
          <a:xfrm>
            <a:off x="3923928" y="1724282"/>
            <a:ext cx="2766817" cy="2409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img1.liveinternet.ru/images/attach/b/4/103/45/103045065_4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5679">
            <a:off x="6456433" y="-46242"/>
            <a:ext cx="2428684" cy="242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9196" y="620688"/>
            <a:ext cx="73484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Comic Sans MS" pitchFamily="66" charset="0"/>
              </a:rPr>
              <a:t>Мы радовались красоте природы, </a:t>
            </a:r>
          </a:p>
          <a:p>
            <a:pPr algn="ctr"/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Comic Sans MS" pitchFamily="66" charset="0"/>
              </a:rPr>
              <a:t>любовались её белоснежностью и наблюдали</a:t>
            </a:r>
            <a:endParaRPr lang="ru-RU" sz="2400" b="1" dirty="0">
              <a:ln>
                <a:solidFill>
                  <a:srgbClr val="002060"/>
                </a:solidFill>
              </a:ln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902" y="5196784"/>
            <a:ext cx="3238280" cy="169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2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 descr="http://sakhalife.ru/wp-content/uploads/2015/06/ltn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06" y="1916832"/>
            <a:ext cx="6382052" cy="43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4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93322" y="4941168"/>
            <a:ext cx="3450678" cy="1804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1314"/>
            <a:ext cx="3584575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4427984" y="676753"/>
            <a:ext cx="3249498" cy="1770269"/>
            <a:chOff x="6191747" y="1514714"/>
            <a:chExt cx="3249498" cy="1770269"/>
          </a:xfrm>
        </p:grpSpPr>
        <p:sp>
          <p:nvSpPr>
            <p:cNvPr id="3" name="Скругленная прямоугольная выноска 2"/>
            <p:cNvSpPr/>
            <p:nvPr/>
          </p:nvSpPr>
          <p:spPr>
            <a:xfrm>
              <a:off x="6191747" y="1514714"/>
              <a:ext cx="3206701" cy="1770269"/>
            </a:xfrm>
            <a:prstGeom prst="wedgeRoundRectCallout">
              <a:avLst>
                <a:gd name="adj1" fmla="val -39061"/>
                <a:gd name="adj2" fmla="val 72264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252584" y="1514714"/>
              <a:ext cx="318866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1200" b="1" dirty="0" smtClean="0">
                <a:solidFill>
                  <a:srgbClr val="0070C0"/>
                </a:solidFill>
                <a:latin typeface="Comic Sans MS" pitchFamily="66" charset="0"/>
              </a:endParaRPr>
            </a:p>
            <a:p>
              <a:pPr algn="ctr"/>
              <a:r>
                <a:rPr lang="ru-RU" sz="2400" b="1" dirty="0" smtClean="0">
                  <a:solidFill>
                    <a:srgbClr val="C00000"/>
                  </a:solidFill>
                  <a:latin typeface="Comic Sans MS" pitchFamily="66" charset="0"/>
                </a:rPr>
                <a:t>- «Можно ли верить </a:t>
              </a:r>
            </a:p>
            <a:p>
              <a:pPr algn="ctr"/>
              <a:r>
                <a:rPr lang="ru-RU" sz="2400" b="1" dirty="0" smtClean="0">
                  <a:solidFill>
                    <a:srgbClr val="C00000"/>
                  </a:solidFill>
                  <a:latin typeface="Comic Sans MS" pitchFamily="66" charset="0"/>
                </a:rPr>
                <a:t>народным приметам?»</a:t>
              </a:r>
              <a:endParaRPr lang="ru-RU" sz="2400" b="1" dirty="0">
                <a:solidFill>
                  <a:srgbClr val="C00000"/>
                </a:solidFill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880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</TotalTime>
  <Words>269</Words>
  <Application>Microsoft Office PowerPoint</Application>
  <PresentationFormat>Экран (4:3)</PresentationFormat>
  <Paragraphs>51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Windows User</cp:lastModifiedBy>
  <cp:revision>68</cp:revision>
  <dcterms:created xsi:type="dcterms:W3CDTF">2017-03-26T06:03:51Z</dcterms:created>
  <dcterms:modified xsi:type="dcterms:W3CDTF">2017-04-04T02:09:08Z</dcterms:modified>
</cp:coreProperties>
</file>